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57" r:id="rId3"/>
    <p:sldId id="277" r:id="rId4"/>
    <p:sldId id="259" r:id="rId5"/>
    <p:sldId id="261" r:id="rId6"/>
    <p:sldId id="283" r:id="rId7"/>
    <p:sldId id="278" r:id="rId8"/>
    <p:sldId id="280" r:id="rId9"/>
    <p:sldId id="279" r:id="rId10"/>
    <p:sldId id="281" r:id="rId11"/>
    <p:sldId id="284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355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3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853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146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5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635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383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873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959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2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53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67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42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91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24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376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12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02624" cy="1683619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ВАЛЕНТНОСТЬ ХИМИЧЕСКИХ ЭЛЕМЕНТОВ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78827" y="3600451"/>
            <a:ext cx="4786346" cy="1413940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Соколова Валентина Викторовна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Учитель химии МБОУ «ЦО №23»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г. Тула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ОМАРА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B834C-8CB6-4224-83D2-7C41CB1D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РЕФЛЕКСИЯ.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Закончи фразу…..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3797564-5B45-4A1A-9C1F-07CB6D0D3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4051731"/>
              </p:ext>
            </p:extLst>
          </p:nvPr>
        </p:nvGraphicFramePr>
        <p:xfrm>
          <a:off x="827584" y="2348880"/>
          <a:ext cx="7560840" cy="3801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891466994"/>
                    </a:ext>
                  </a:extLst>
                </a:gridCol>
              </a:tblGrid>
              <a:tr h="3801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сегодня я узнал…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было интересно…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было трудно…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выполнял задания…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понял, что…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теперь я могу…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почувствовал, что…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приобрел…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научился…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 меня получилось 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смог…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меня удивило…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91609942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C560E8F-3B52-4A6B-AB9A-B5216E1A5B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72183" y="-100263"/>
            <a:ext cx="10071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дал мне для жизни…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3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Домашнее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П.8</a:t>
            </a:r>
          </a:p>
          <a:p>
            <a:r>
              <a:rPr lang="ru-RU" b="1" dirty="0"/>
              <a:t>№ 4,5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Что показывает химическая формула?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b="1" dirty="0"/>
              <a:t>HCL</a:t>
            </a:r>
            <a:r>
              <a:rPr lang="ru-RU" sz="3600" b="1" dirty="0"/>
              <a:t>, </a:t>
            </a:r>
            <a:endParaRPr lang="en-US" sz="3600" b="1" dirty="0"/>
          </a:p>
          <a:p>
            <a:pPr marL="0" indent="0">
              <a:buNone/>
            </a:pPr>
            <a:r>
              <a:rPr lang="en-US" sz="8000" b="1" dirty="0"/>
              <a:t>Cu</a:t>
            </a:r>
            <a:r>
              <a:rPr lang="en-US" sz="2400" b="1" dirty="0"/>
              <a:t> </a:t>
            </a:r>
            <a:r>
              <a:rPr lang="en-US" sz="7200" b="1" dirty="0"/>
              <a:t>CL</a:t>
            </a:r>
            <a:r>
              <a:rPr lang="en-US" sz="4400" b="1" dirty="0"/>
              <a:t>2 </a:t>
            </a:r>
          </a:p>
          <a:p>
            <a:pPr marL="0" indent="0">
              <a:buNone/>
            </a:pPr>
            <a:r>
              <a:rPr lang="en-US" sz="7800" b="1" dirty="0"/>
              <a:t>CL</a:t>
            </a:r>
            <a:r>
              <a:rPr lang="en-US" sz="4800" b="1" dirty="0"/>
              <a:t>2</a:t>
            </a:r>
            <a:r>
              <a:rPr lang="ru-RU" sz="7800" b="1" dirty="0"/>
              <a:t>О</a:t>
            </a:r>
            <a:r>
              <a:rPr lang="ru-RU" sz="4300" b="1" dirty="0"/>
              <a:t>7</a:t>
            </a:r>
            <a:endParaRPr lang="en-US" sz="4300" b="1" dirty="0"/>
          </a:p>
          <a:p>
            <a:endParaRPr lang="ru-RU" sz="7200" b="1" dirty="0"/>
          </a:p>
          <a:p>
            <a:pPr marL="0" indent="0"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ИЗ ИСТОРИИ ПОНЯТИЯ «ВАЛЕНТНОСТЬ»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 В середине XIX века, когда были определены точные относительные веса атомов (</a:t>
            </a:r>
            <a:r>
              <a:rPr lang="ru-RU" b="1" dirty="0"/>
              <a:t>И.Я. Берцелиус </a:t>
            </a:r>
            <a:r>
              <a:rPr lang="ru-RU" dirty="0"/>
              <a:t>и др.), стало ясно, что наибольшее число атомов, с которыми может соединяться данный атом, не превышает определённой величины, зависящей от его природы. Эта способность связывать или замещать определённое число других атомов и была названа </a:t>
            </a:r>
            <a:r>
              <a:rPr lang="ru-RU" b="1" dirty="0" err="1"/>
              <a:t>Э.Франклендом</a:t>
            </a:r>
            <a:r>
              <a:rPr lang="ru-RU" b="1" dirty="0"/>
              <a:t> в 1853 г. “валентность”. </a:t>
            </a:r>
            <a:r>
              <a:rPr lang="ru-RU" dirty="0"/>
              <a:t>Поскольку в то время для водорода не были известны соединения, где он был бы связан более чем с одним атомом любого другого элемента, атом водорода был выбран в качестве стандарта, обладающего валентностью, равной 1.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44816" cy="1440159"/>
          </a:xfrm>
        </p:spPr>
        <p:txBody>
          <a:bodyPr>
            <a:normAutofit/>
          </a:bodyPr>
          <a:lstStyle/>
          <a:p>
            <a:r>
              <a:rPr lang="ru-RU" dirty="0"/>
              <a:t>Определение.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ВАЛЕНТНОСТЬ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b="1" dirty="0"/>
              <a:t>Валентность – это свойство атомов одного химического элемента  соединяться со строго определённым числом  атомов другого химического элемента.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Валентность элементов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Все элементы можно разделить </a:t>
            </a:r>
            <a:r>
              <a:rPr lang="ru-RU" sz="2500" b="1" u="sng" dirty="0"/>
              <a:t>на две группы</a:t>
            </a:r>
            <a:r>
              <a:rPr lang="ru-RU" sz="2500" dirty="0"/>
              <a:t>:</a:t>
            </a:r>
          </a:p>
          <a:p>
            <a:pPr lvl="0"/>
            <a:r>
              <a:rPr lang="en-US" sz="2500" dirty="0"/>
              <a:t>C</a:t>
            </a:r>
            <a:r>
              <a:rPr lang="ru-RU" sz="2500" dirty="0"/>
              <a:t> постоянной валентностью</a:t>
            </a:r>
            <a:r>
              <a:rPr lang="en-US" sz="2500" dirty="0"/>
              <a:t>:</a:t>
            </a:r>
            <a:endParaRPr lang="ru-RU" sz="2500" dirty="0"/>
          </a:p>
          <a:p>
            <a:pPr lvl="0"/>
            <a:r>
              <a:rPr lang="ru-RU" sz="2500" dirty="0"/>
              <a:t>Одновалентны:</a:t>
            </a:r>
            <a:r>
              <a:rPr lang="en-US" sz="2500" dirty="0"/>
              <a:t> H F Li  Na  K </a:t>
            </a:r>
          </a:p>
          <a:p>
            <a:pPr lvl="0"/>
            <a:r>
              <a:rPr lang="ru-RU" sz="2500" dirty="0"/>
              <a:t>Двухвалентны: </a:t>
            </a:r>
            <a:r>
              <a:rPr lang="en-US" sz="2500" dirty="0"/>
              <a:t>O Mg Ca Ba</a:t>
            </a:r>
          </a:p>
          <a:p>
            <a:pPr lvl="0"/>
            <a:r>
              <a:rPr lang="ru-RU" sz="2500" dirty="0"/>
              <a:t>Трехвалентны:</a:t>
            </a:r>
            <a:r>
              <a:rPr lang="en-US" sz="2500" dirty="0"/>
              <a:t> Al B</a:t>
            </a:r>
            <a:endParaRPr lang="ru-RU" sz="2500" dirty="0"/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Валентность элементов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500" dirty="0"/>
              <a:t>C</a:t>
            </a:r>
            <a:r>
              <a:rPr lang="ru-RU" sz="2500" dirty="0"/>
              <a:t> переменной валентностью</a:t>
            </a:r>
            <a:r>
              <a:rPr lang="en-US" sz="2500" dirty="0"/>
              <a:t>:</a:t>
            </a:r>
          </a:p>
          <a:p>
            <a:pPr lvl="0"/>
            <a:r>
              <a:rPr lang="en-US" sz="2500" dirty="0"/>
              <a:t>Cu I  II</a:t>
            </a:r>
          </a:p>
          <a:p>
            <a:pPr lvl="0"/>
            <a:r>
              <a:rPr lang="en-US" sz="2500" dirty="0"/>
              <a:t>Fe II  III</a:t>
            </a:r>
          </a:p>
          <a:p>
            <a:pPr lvl="0"/>
            <a:r>
              <a:rPr lang="en-US" sz="2500" dirty="0"/>
              <a:t>S II   IV  VI</a:t>
            </a:r>
          </a:p>
          <a:p>
            <a:pPr lvl="0"/>
            <a:r>
              <a:rPr lang="en-US" sz="2500" dirty="0"/>
              <a:t>Cl I  III  V  VII</a:t>
            </a:r>
          </a:p>
          <a:p>
            <a:pPr lvl="0"/>
            <a:r>
              <a:rPr lang="en-US" sz="2500" dirty="0"/>
              <a:t>C  II   IV</a:t>
            </a:r>
          </a:p>
          <a:p>
            <a:pPr lvl="0"/>
            <a:r>
              <a:rPr lang="en-US" sz="2500" dirty="0"/>
              <a:t>P III    V</a:t>
            </a:r>
          </a:p>
          <a:p>
            <a:pPr lvl="0"/>
            <a:r>
              <a:rPr lang="en-US" sz="2500" dirty="0"/>
              <a:t>N  I  II III IV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ОМАРА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ОМАРА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ОМАРА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9"/>
            <a:ext cx="9144000" cy="657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</TotalTime>
  <Words>130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   ВАЛЕНТНОСТЬ ХИМИЧЕСКИХ ЭЛЕМЕНТОВ</vt:lpstr>
      <vt:lpstr>Что показывает химическая формула?</vt:lpstr>
      <vt:lpstr>ИЗ ИСТОРИИ ПОНЯТИЯ «ВАЛЕНТНОСТЬ»</vt:lpstr>
      <vt:lpstr>Определение. ВАЛЕНТНОСТЬ</vt:lpstr>
      <vt:lpstr>Валентность элементов</vt:lpstr>
      <vt:lpstr>Валентность элементов</vt:lpstr>
      <vt:lpstr>Слайд 7</vt:lpstr>
      <vt:lpstr>Слайд 8</vt:lpstr>
      <vt:lpstr>Слайд 9</vt:lpstr>
      <vt:lpstr>Слайд 10</vt:lpstr>
      <vt:lpstr>РЕФЛЕКСИЯ. Закончи фразу…..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ВАЛЕНТНОСТЬ ХИМИЧЕСКИХ ЭЛЕМЕНТОВ</dc:title>
  <dc:creator>Тамара</dc:creator>
  <cp:lastModifiedBy>Music Room</cp:lastModifiedBy>
  <cp:revision>33</cp:revision>
  <dcterms:created xsi:type="dcterms:W3CDTF">2019-10-18T13:39:23Z</dcterms:created>
  <dcterms:modified xsi:type="dcterms:W3CDTF">2024-10-17T11:48:51Z</dcterms:modified>
</cp:coreProperties>
</file>